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258" r:id="rId2"/>
    <p:sldId id="437" r:id="rId3"/>
    <p:sldId id="438" r:id="rId4"/>
    <p:sldId id="440" r:id="rId5"/>
    <p:sldId id="439" r:id="rId6"/>
    <p:sldId id="442" r:id="rId7"/>
    <p:sldId id="451" r:id="rId8"/>
    <p:sldId id="443" r:id="rId9"/>
    <p:sldId id="453" r:id="rId10"/>
    <p:sldId id="445" r:id="rId11"/>
    <p:sldId id="455" r:id="rId12"/>
    <p:sldId id="454" r:id="rId13"/>
    <p:sldId id="448" r:id="rId14"/>
    <p:sldId id="449" r:id="rId15"/>
    <p:sldId id="447" r:id="rId16"/>
    <p:sldId id="45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bina Andrea Torres Figueroa" initials="SATF" lastIdx="1" clrIdx="0">
    <p:extLst>
      <p:ext uri="{19B8F6BF-5375-455C-9EA6-DF929625EA0E}">
        <p15:presenceInfo xmlns:p15="http://schemas.microsoft.com/office/powerpoint/2012/main" userId="S-1-5-21-2663457609-80295730-815224200-20491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DA2E3F"/>
    <a:srgbClr val="1F4E79"/>
    <a:srgbClr val="FFFFFF"/>
    <a:srgbClr val="F3DD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00" autoAdjust="0"/>
    <p:restoredTop sz="86314" autoAdjust="0"/>
  </p:normalViewPr>
  <p:slideViewPr>
    <p:cSldViewPr snapToGrid="0">
      <p:cViewPr varScale="1">
        <p:scale>
          <a:sx n="64" d="100"/>
          <a:sy n="64" d="100"/>
        </p:scale>
        <p:origin x="72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1E67B2-08F7-403C-ABFA-64C597497E28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509C05-D998-45F3-BDFE-43F5EFA158A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956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/>
              <a:t>La seguridad no es tan solo un tema técnico.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509C05-D998-45F3-BDFE-43F5EFA158A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472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4C155-3E51-4F33-B2CF-4F1A333D9273}" type="datetime1">
              <a:rPr lang="en-US" smtClean="0"/>
              <a:t>8/8/2024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B2724-7C4A-407A-9179-0C7912D86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435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CC8F2-5A91-42AA-9DB4-6A1DE64E3069}" type="datetime1">
              <a:rPr lang="en-US" smtClean="0"/>
              <a:t>8/8/2024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B2724-7C4A-407A-9179-0C7912D86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51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B0293-8AA3-4405-854B-A7355531A8ED}" type="datetime1">
              <a:rPr lang="en-US" smtClean="0"/>
              <a:t>8/8/2024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B2724-7C4A-407A-9179-0C7912D86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27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C1A2-E62C-482A-B14E-4D132B75ED9F}" type="datetime1">
              <a:rPr lang="en-US" smtClean="0"/>
              <a:t>8/8/2024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B2724-7C4A-407A-9179-0C7912D86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393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EABB3-783A-40F5-8E60-7ECD1D0FFF74}" type="datetime1">
              <a:rPr lang="en-US" smtClean="0"/>
              <a:t>8/8/2024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B2724-7C4A-407A-9179-0C7912D86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45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C7807-1CBA-4C6D-BF76-6BD908D952FA}" type="datetime1">
              <a:rPr lang="en-US" smtClean="0"/>
              <a:t>8/8/2024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B2724-7C4A-407A-9179-0C7912D86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827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8730B-26A8-46F1-8ADE-8BDB5B4E5A45}" type="datetime1">
              <a:rPr lang="en-US" smtClean="0"/>
              <a:t>8/8/2024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B2724-7C4A-407A-9179-0C7912D86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532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A9D3A-F94F-4474-AA2B-A18045F849F1}" type="datetime1">
              <a:rPr lang="en-US" smtClean="0"/>
              <a:t>8/8/2024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B2724-7C4A-407A-9179-0C7912D86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307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5717-58C1-4494-B159-9C879661FF20}" type="datetime1">
              <a:rPr lang="en-US" smtClean="0"/>
              <a:t>8/8/2024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B2724-7C4A-407A-9179-0C7912D86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098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F9F25-9633-435C-B9EA-1DD3217A378A}" type="datetime1">
              <a:rPr lang="en-US" smtClean="0"/>
              <a:t>8/8/2024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B2724-7C4A-407A-9179-0C7912D86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449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7AA12-ADEF-4674-AD26-84F6B45C6BBE}" type="datetime1">
              <a:rPr lang="en-US" smtClean="0"/>
              <a:t>8/8/2024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B2724-7C4A-407A-9179-0C7912D86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077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A6C0E-A711-45FA-B4E8-9C067A7C43E9}" type="datetime1">
              <a:rPr lang="en-US" smtClean="0"/>
              <a:t>8/8/2024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B2724-7C4A-407A-9179-0C7912D86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749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csirt-comunicaciones@interior.gob.cl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emf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emf"/><Relationship Id="rId7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yKYBhqZ6nv0?feature=oembed" TargetMode="External"/><Relationship Id="rId5" Type="http://schemas.openxmlformats.org/officeDocument/2006/relationships/image" Target="../media/image28.jpeg"/><Relationship Id="rId4" Type="http://schemas.openxmlformats.org/officeDocument/2006/relationships/image" Target="../media/image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csirt-comunicaciones@interior.gob.cl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C0DE21-F387-4BDC-848A-4BC54822BB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732" y="406400"/>
            <a:ext cx="8899195" cy="2808514"/>
          </a:xfrm>
        </p:spPr>
        <p:txBody>
          <a:bodyPr>
            <a:normAutofit/>
          </a:bodyPr>
          <a:lstStyle/>
          <a:p>
            <a:pPr algn="l"/>
            <a:r>
              <a:rPr lang="es-ES" sz="4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Mejores prácticas en dispositivos y redes sociales</a:t>
            </a:r>
            <a:br>
              <a:rPr lang="es-ES" sz="3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br>
              <a:rPr lang="es-ES" sz="3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es-CL" sz="2000" dirty="0"/>
              <a:t>Sabina Torres F.</a:t>
            </a:r>
            <a:br>
              <a:rPr lang="es-CL" sz="2000" dirty="0"/>
            </a:br>
            <a:r>
              <a:rPr lang="es-CL" sz="2000" dirty="0"/>
              <a:t>Asesora Coordinación Nacional de Ciberseguridad</a:t>
            </a:r>
            <a:br>
              <a:rPr lang="es-CL" sz="2000" dirty="0"/>
            </a:br>
            <a:r>
              <a:rPr lang="es-CL" sz="2000" dirty="0"/>
              <a:t>Agosto 2024</a:t>
            </a:r>
            <a:endParaRPr lang="es-CL" sz="20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Imagen 19">
            <a:extLst>
              <a:ext uri="{FF2B5EF4-FFF2-40B4-BE49-F238E27FC236}">
                <a16:creationId xmlns:a16="http://schemas.microsoft.com/office/drawing/2014/main" id="{2C936772-007C-DE47-A6A3-2712F151D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78924"/>
            <a:ext cx="7260742" cy="10532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218" y="1900028"/>
            <a:ext cx="2829827" cy="2492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250"/>
          <a:stretch/>
        </p:blipFill>
        <p:spPr>
          <a:xfrm>
            <a:off x="-548438" y="3331584"/>
            <a:ext cx="4398601" cy="230112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50" r="5405"/>
          <a:stretch/>
        </p:blipFill>
        <p:spPr>
          <a:xfrm>
            <a:off x="3571821" y="3278923"/>
            <a:ext cx="3688922" cy="2289772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5AC0DE21-F387-4BDC-848A-4BC54822BB64}"/>
              </a:ext>
            </a:extLst>
          </p:cNvPr>
          <p:cNvSpPr txBox="1">
            <a:spLocks/>
          </p:cNvSpPr>
          <p:nvPr/>
        </p:nvSpPr>
        <p:spPr>
          <a:xfrm>
            <a:off x="124732" y="6475182"/>
            <a:ext cx="5358976" cy="3714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L" sz="2000" dirty="0"/>
              <a:t>Consultas a : </a:t>
            </a:r>
            <a:r>
              <a:rPr lang="es-CL" sz="2000" dirty="0">
                <a:hlinkClick r:id="rId5"/>
              </a:rPr>
              <a:t>csirt-comunicaciones@interior.gob.cl</a:t>
            </a:r>
            <a:r>
              <a:rPr lang="es-CL" sz="2000" dirty="0"/>
              <a:t> </a:t>
            </a:r>
            <a:endParaRPr lang="es-CL" sz="20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9359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8" y="0"/>
            <a:ext cx="11163300" cy="6276975"/>
          </a:xfrm>
          <a:prstGeom prst="rect">
            <a:avLst/>
          </a:prstGeom>
        </p:spPr>
      </p:pic>
      <p:sp>
        <p:nvSpPr>
          <p:cNvPr id="29" name="Título 1"/>
          <p:cNvSpPr>
            <a:spLocks noGrp="1"/>
          </p:cNvSpPr>
          <p:nvPr>
            <p:ph type="title"/>
          </p:nvPr>
        </p:nvSpPr>
        <p:spPr>
          <a:xfrm>
            <a:off x="519702" y="539909"/>
            <a:ext cx="9227802" cy="714895"/>
          </a:xfrm>
        </p:spPr>
        <p:txBody>
          <a:bodyPr>
            <a:noAutofit/>
          </a:bodyPr>
          <a:lstStyle/>
          <a:p>
            <a:r>
              <a:rPr lang="es-CL" sz="33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Dualidad existencial y exposición al riesgo</a:t>
            </a:r>
          </a:p>
        </p:txBody>
      </p:sp>
      <p:pic>
        <p:nvPicPr>
          <p:cNvPr id="27" name="Imagen 19">
            <a:extLst>
              <a:ext uri="{FF2B5EF4-FFF2-40B4-BE49-F238E27FC236}">
                <a16:creationId xmlns:a16="http://schemas.microsoft.com/office/drawing/2014/main" id="{2C936772-007C-DE47-A6A3-2712F151D8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2" y="1156750"/>
            <a:ext cx="3128276" cy="45719"/>
          </a:xfrm>
          <a:prstGeom prst="rect">
            <a:avLst/>
          </a:prstGeom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B2724-7C4A-407A-9179-0C7912D86ECA}" type="slidenum">
              <a:rPr lang="en-US" smtClean="0"/>
              <a:t>2</a:t>
            </a:fld>
            <a:endParaRPr lang="en-US"/>
          </a:p>
        </p:txBody>
      </p:sp>
      <p:pic>
        <p:nvPicPr>
          <p:cNvPr id="109" name="Marcador de contenido 4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3531921" y="1623888"/>
            <a:ext cx="993991" cy="1056675"/>
          </a:xfrm>
          <a:prstGeom prst="rect">
            <a:avLst/>
          </a:prstGeom>
        </p:spPr>
      </p:pic>
      <p:sp>
        <p:nvSpPr>
          <p:cNvPr id="119" name="Rectángulo 118"/>
          <p:cNvSpPr/>
          <p:nvPr/>
        </p:nvSpPr>
        <p:spPr>
          <a:xfrm>
            <a:off x="3346108" y="1626911"/>
            <a:ext cx="1146166" cy="10536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4" name="Imagen 3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985F0C4E-228E-7B46-EE37-D9A56D90A8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904" y="1268015"/>
            <a:ext cx="9543555" cy="545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729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2" y="-95002"/>
            <a:ext cx="11163300" cy="6276975"/>
          </a:xfrm>
          <a:prstGeom prst="rect">
            <a:avLst/>
          </a:prstGeom>
        </p:spPr>
      </p:pic>
      <p:sp>
        <p:nvSpPr>
          <p:cNvPr id="29" name="Título 1"/>
          <p:cNvSpPr>
            <a:spLocks noGrp="1"/>
          </p:cNvSpPr>
          <p:nvPr>
            <p:ph type="title"/>
          </p:nvPr>
        </p:nvSpPr>
        <p:spPr>
          <a:xfrm>
            <a:off x="519702" y="539909"/>
            <a:ext cx="9227802" cy="714895"/>
          </a:xfrm>
        </p:spPr>
        <p:txBody>
          <a:bodyPr>
            <a:noAutofit/>
          </a:bodyPr>
          <a:lstStyle/>
          <a:p>
            <a:r>
              <a:rPr lang="es-CL" sz="33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Dispositivos que usamos</a:t>
            </a:r>
          </a:p>
        </p:txBody>
      </p:sp>
      <p:pic>
        <p:nvPicPr>
          <p:cNvPr id="27" name="Imagen 19">
            <a:extLst>
              <a:ext uri="{FF2B5EF4-FFF2-40B4-BE49-F238E27FC236}">
                <a16:creationId xmlns:a16="http://schemas.microsoft.com/office/drawing/2014/main" id="{2C936772-007C-DE47-A6A3-2712F151D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2" y="1156750"/>
            <a:ext cx="3128276" cy="45719"/>
          </a:xfrm>
          <a:prstGeom prst="rect">
            <a:avLst/>
          </a:prstGeom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B2724-7C4A-407A-9179-0C7912D86ECA}" type="slidenum">
              <a:rPr lang="en-US" smtClean="0"/>
              <a:t>3</a:t>
            </a:fld>
            <a:endParaRPr lang="en-US"/>
          </a:p>
        </p:txBody>
      </p:sp>
      <p:pic>
        <p:nvPicPr>
          <p:cNvPr id="109" name="Marcador de contenido 4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531921" y="1623888"/>
            <a:ext cx="993991" cy="1056675"/>
          </a:xfrm>
          <a:prstGeom prst="rect">
            <a:avLst/>
          </a:prstGeom>
        </p:spPr>
      </p:pic>
      <p:sp>
        <p:nvSpPr>
          <p:cNvPr id="119" name="Rectángulo 118"/>
          <p:cNvSpPr/>
          <p:nvPr/>
        </p:nvSpPr>
        <p:spPr>
          <a:xfrm>
            <a:off x="3346108" y="1626911"/>
            <a:ext cx="1146166" cy="10536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566EB67-51B3-565D-C316-821397B9B5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073" y="1385092"/>
            <a:ext cx="4217610" cy="235946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7C42D59-AA93-A855-C046-2D634BBE84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2449" y="2518492"/>
            <a:ext cx="3936517" cy="261932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4E86C15-76E1-7393-5DC4-74A916BE31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79571" y="3951786"/>
            <a:ext cx="4335865" cy="236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793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2" y="-95002"/>
            <a:ext cx="11163300" cy="6276975"/>
          </a:xfrm>
          <a:prstGeom prst="rect">
            <a:avLst/>
          </a:prstGeom>
        </p:spPr>
      </p:pic>
      <p:sp>
        <p:nvSpPr>
          <p:cNvPr id="29" name="Título 1"/>
          <p:cNvSpPr>
            <a:spLocks noGrp="1"/>
          </p:cNvSpPr>
          <p:nvPr>
            <p:ph type="title"/>
          </p:nvPr>
        </p:nvSpPr>
        <p:spPr>
          <a:xfrm>
            <a:off x="519702" y="539909"/>
            <a:ext cx="9227802" cy="714895"/>
          </a:xfrm>
        </p:spPr>
        <p:txBody>
          <a:bodyPr>
            <a:noAutofit/>
          </a:bodyPr>
          <a:lstStyle/>
          <a:p>
            <a:r>
              <a:rPr lang="es-CL" sz="33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Factores clave en la autoprotección</a:t>
            </a:r>
          </a:p>
        </p:txBody>
      </p:sp>
      <p:pic>
        <p:nvPicPr>
          <p:cNvPr id="27" name="Imagen 19">
            <a:extLst>
              <a:ext uri="{FF2B5EF4-FFF2-40B4-BE49-F238E27FC236}">
                <a16:creationId xmlns:a16="http://schemas.microsoft.com/office/drawing/2014/main" id="{2C936772-007C-DE47-A6A3-2712F151D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2" y="1156750"/>
            <a:ext cx="3128276" cy="45719"/>
          </a:xfrm>
          <a:prstGeom prst="rect">
            <a:avLst/>
          </a:prstGeom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B2724-7C4A-407A-9179-0C7912D86ECA}" type="slidenum">
              <a:rPr lang="en-US" smtClean="0"/>
              <a:t>4</a:t>
            </a:fld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757599F-DC82-3D0B-95A1-35B642CFAD3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44681" y1="73109" x2="44681" y2="73109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9702" y="1503055"/>
            <a:ext cx="1334682" cy="1351721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05108D2B-58CF-7797-238D-1D4A1E1E06E6}"/>
              </a:ext>
            </a:extLst>
          </p:cNvPr>
          <p:cNvSpPr/>
          <p:nvPr/>
        </p:nvSpPr>
        <p:spPr>
          <a:xfrm>
            <a:off x="1898408" y="1770631"/>
            <a:ext cx="9154263" cy="56831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>
              <a:buClr>
                <a:srgbClr val="02155C"/>
              </a:buClr>
              <a:defRPr/>
            </a:pPr>
            <a:r>
              <a:rPr lang="es-MX" sz="32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Tiempo de Reacción y qué hacer!!!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D14E2B08-5CEB-D703-9067-DE02B06B4E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40165" y="2385768"/>
            <a:ext cx="1679835" cy="165856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F943A45-4776-667E-34A1-0ED2331C50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9702" y="3809558"/>
            <a:ext cx="1679835" cy="1654764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5D725A10-964F-E709-922A-ED01EE568C50}"/>
              </a:ext>
            </a:extLst>
          </p:cNvPr>
          <p:cNvSpPr/>
          <p:nvPr/>
        </p:nvSpPr>
        <p:spPr>
          <a:xfrm>
            <a:off x="677792" y="2953930"/>
            <a:ext cx="9841282" cy="56831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>
              <a:buClr>
                <a:srgbClr val="02155C"/>
              </a:buClr>
              <a:defRPr/>
            </a:pPr>
            <a:r>
              <a:rPr lang="es-MX" sz="32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Preocuparse de la configuración, privacidad y permisos.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946721D2-44F1-6E8F-2C6B-EDF972585130}"/>
              </a:ext>
            </a:extLst>
          </p:cNvPr>
          <p:cNvSpPr/>
          <p:nvPr/>
        </p:nvSpPr>
        <p:spPr>
          <a:xfrm>
            <a:off x="2294510" y="4212358"/>
            <a:ext cx="9154263" cy="56831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>
              <a:buClr>
                <a:srgbClr val="02155C"/>
              </a:buClr>
              <a:defRPr/>
            </a:pPr>
            <a:r>
              <a:rPr lang="es-MX" sz="32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Mantener los dispositivos actualizados.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D9520AB8-C259-3744-A183-0110D3F8A66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35319" r="33959"/>
          <a:stretch/>
        </p:blipFill>
        <p:spPr>
          <a:xfrm>
            <a:off x="6475539" y="5169034"/>
            <a:ext cx="5544461" cy="1149057"/>
          </a:xfrm>
          <a:prstGeom prst="rect">
            <a:avLst/>
          </a:prstGeom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CF3AC12C-74FA-7CFE-0206-01B310641768}"/>
              </a:ext>
            </a:extLst>
          </p:cNvPr>
          <p:cNvSpPr/>
          <p:nvPr/>
        </p:nvSpPr>
        <p:spPr>
          <a:xfrm>
            <a:off x="519702" y="5554785"/>
            <a:ext cx="6126479" cy="56831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>
              <a:buClr>
                <a:srgbClr val="02155C"/>
              </a:buClr>
              <a:defRPr/>
            </a:pPr>
            <a:r>
              <a:rPr lang="es-MX" sz="32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https://csirt.gob.cl/ciberconsejos/</a:t>
            </a:r>
          </a:p>
        </p:txBody>
      </p:sp>
    </p:spTree>
    <p:extLst>
      <p:ext uri="{BB962C8B-B14F-4D97-AF65-F5344CB8AC3E}">
        <p14:creationId xmlns:p14="http://schemas.microsoft.com/office/powerpoint/2010/main" val="231691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2" y="-190005"/>
            <a:ext cx="11163300" cy="6276975"/>
          </a:xfrm>
          <a:prstGeom prst="rect">
            <a:avLst/>
          </a:prstGeom>
        </p:spPr>
      </p:pic>
      <p:sp>
        <p:nvSpPr>
          <p:cNvPr id="29" name="Título 1"/>
          <p:cNvSpPr>
            <a:spLocks noGrp="1"/>
          </p:cNvSpPr>
          <p:nvPr>
            <p:ph type="title"/>
          </p:nvPr>
        </p:nvSpPr>
        <p:spPr>
          <a:xfrm>
            <a:off x="519702" y="539909"/>
            <a:ext cx="9227802" cy="714895"/>
          </a:xfrm>
        </p:spPr>
        <p:txBody>
          <a:bodyPr>
            <a:noAutofit/>
          </a:bodyPr>
          <a:lstStyle/>
          <a:p>
            <a:r>
              <a:rPr lang="es-CL" sz="33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¿Cómo protegernos? Ante un robo</a:t>
            </a:r>
            <a:endParaRPr lang="es-CL" sz="33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27" name="Imagen 19">
            <a:extLst>
              <a:ext uri="{FF2B5EF4-FFF2-40B4-BE49-F238E27FC236}">
                <a16:creationId xmlns:a16="http://schemas.microsoft.com/office/drawing/2014/main" id="{2C936772-007C-DE47-A6A3-2712F151D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2" y="1156750"/>
            <a:ext cx="3128276" cy="45719"/>
          </a:xfrm>
          <a:prstGeom prst="rect">
            <a:avLst/>
          </a:prstGeom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B2724-7C4A-407A-9179-0C7912D86ECA}" type="slidenum">
              <a:rPr lang="en-US" smtClean="0"/>
              <a:t>5</a:t>
            </a:fld>
            <a:endParaRPr lang="en-US"/>
          </a:p>
        </p:txBody>
      </p:sp>
      <p:pic>
        <p:nvPicPr>
          <p:cNvPr id="109" name="Marcador de contenido 4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531921" y="1623888"/>
            <a:ext cx="993991" cy="1056675"/>
          </a:xfrm>
          <a:prstGeom prst="rect">
            <a:avLst/>
          </a:prstGeom>
        </p:spPr>
      </p:pic>
      <p:sp>
        <p:nvSpPr>
          <p:cNvPr id="119" name="Rectángulo 118"/>
          <p:cNvSpPr/>
          <p:nvPr/>
        </p:nvSpPr>
        <p:spPr>
          <a:xfrm>
            <a:off x="3346108" y="1626911"/>
            <a:ext cx="1146166" cy="10536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4676E8E-0999-2057-D2F1-3B0B8D22C2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Texturiz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36549" y="2292815"/>
            <a:ext cx="3162531" cy="21426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ángulo 5">
            <a:extLst>
              <a:ext uri="{FF2B5EF4-FFF2-40B4-BE49-F238E27FC236}">
                <a16:creationId xmlns:a16="http://schemas.microsoft.com/office/drawing/2014/main" id="{248F2B6D-81EC-9F1B-7FD9-0AE9291AAD96}"/>
              </a:ext>
            </a:extLst>
          </p:cNvPr>
          <p:cNvSpPr/>
          <p:nvPr/>
        </p:nvSpPr>
        <p:spPr>
          <a:xfrm>
            <a:off x="285474" y="1521739"/>
            <a:ext cx="11163300" cy="214263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>
              <a:buClr>
                <a:srgbClr val="02155C"/>
              </a:buClr>
              <a:defRPr/>
            </a:pPr>
            <a:r>
              <a:rPr lang="es-MX" sz="24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			Dispositivo iOS</a:t>
            </a:r>
          </a:p>
          <a:p>
            <a:pPr algn="just">
              <a:buClr>
                <a:srgbClr val="02155C"/>
              </a:buClr>
              <a:defRPr/>
            </a:pPr>
            <a:endParaRPr lang="es-MX" sz="24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algn="just">
              <a:buClr>
                <a:srgbClr val="02155C"/>
              </a:buClr>
              <a:defRPr/>
            </a:pPr>
            <a:r>
              <a:rPr lang="es-MX" sz="24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			</a:t>
            </a:r>
            <a:r>
              <a:rPr lang="es-MX" sz="24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Utilizar “</a:t>
            </a:r>
            <a:r>
              <a:rPr lang="es-MX" sz="2400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Find</a:t>
            </a:r>
            <a:r>
              <a:rPr lang="es-MX" sz="24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s-MX" sz="2400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My</a:t>
            </a:r>
            <a:r>
              <a:rPr lang="es-MX" sz="24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iPhone” para bloquear.</a:t>
            </a:r>
          </a:p>
          <a:p>
            <a:pPr lvl="5" algn="just">
              <a:buClr>
                <a:srgbClr val="02155C"/>
              </a:buClr>
              <a:defRPr/>
            </a:pPr>
            <a:endParaRPr lang="es-MX" sz="2400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lvl="5" algn="just">
              <a:buClr>
                <a:srgbClr val="02155C"/>
              </a:buClr>
              <a:defRPr/>
            </a:pPr>
            <a:r>
              <a:rPr lang="es-MX" sz="24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	(https://support.apple.com/es-cl/101593)</a:t>
            </a:r>
          </a:p>
        </p:txBody>
      </p:sp>
      <p:sp>
        <p:nvSpPr>
          <p:cNvPr id="9" name="Rectángulo 5">
            <a:extLst>
              <a:ext uri="{FF2B5EF4-FFF2-40B4-BE49-F238E27FC236}">
                <a16:creationId xmlns:a16="http://schemas.microsoft.com/office/drawing/2014/main" id="{D6836116-79CE-B89C-5EA5-033628B2D2ED}"/>
              </a:ext>
            </a:extLst>
          </p:cNvPr>
          <p:cNvSpPr/>
          <p:nvPr/>
        </p:nvSpPr>
        <p:spPr>
          <a:xfrm>
            <a:off x="248197" y="3997218"/>
            <a:ext cx="11470348" cy="185944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>
              <a:buClr>
                <a:srgbClr val="02155C"/>
              </a:buClr>
              <a:defRPr/>
            </a:pPr>
            <a:endParaRPr lang="es-MX" sz="24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algn="just">
              <a:buClr>
                <a:srgbClr val="02155C"/>
              </a:buClr>
              <a:defRPr/>
            </a:pPr>
            <a:r>
              <a:rPr lang="es-MX" sz="24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			Dispositivo Android</a:t>
            </a:r>
          </a:p>
          <a:p>
            <a:pPr lvl="5" algn="just">
              <a:buClr>
                <a:srgbClr val="02155C"/>
              </a:buClr>
              <a:defRPr/>
            </a:pPr>
            <a:endParaRPr lang="es-MX" sz="2400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lvl="5" algn="just">
              <a:buClr>
                <a:srgbClr val="02155C"/>
              </a:buClr>
              <a:defRPr/>
            </a:pPr>
            <a:r>
              <a:rPr lang="es-MX" sz="24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	Utilizar “</a:t>
            </a:r>
            <a:r>
              <a:rPr lang="es-MX" sz="2400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Find</a:t>
            </a:r>
            <a:r>
              <a:rPr lang="es-MX" sz="24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s-MX" sz="2400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My</a:t>
            </a:r>
            <a:r>
              <a:rPr lang="es-MX" sz="24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s-MX" sz="2400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Device</a:t>
            </a:r>
            <a:r>
              <a:rPr lang="es-MX" sz="24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” para bloquear.</a:t>
            </a:r>
          </a:p>
          <a:p>
            <a:pPr lvl="5" algn="just">
              <a:buClr>
                <a:srgbClr val="02155C"/>
              </a:buClr>
              <a:defRPr/>
            </a:pPr>
            <a:endParaRPr lang="es-MX" sz="2400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lvl="5" algn="just">
              <a:buClr>
                <a:srgbClr val="02155C"/>
              </a:buClr>
              <a:defRPr/>
            </a:pPr>
            <a:r>
              <a:rPr lang="es-MX" sz="24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	(https://support.google.com/accounts/answer/6160491?hl=es-419) 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08F9C66-186D-CB93-7326-0C2D163540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702" y="4136523"/>
            <a:ext cx="2304998" cy="226971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68E8247-14B7-1786-28E2-12476892EB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7429" y="1420500"/>
            <a:ext cx="2292538" cy="2257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29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2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2" y="-222492"/>
            <a:ext cx="11163300" cy="6276975"/>
          </a:xfrm>
          <a:prstGeom prst="rect">
            <a:avLst/>
          </a:prstGeom>
        </p:spPr>
      </p:pic>
      <p:sp>
        <p:nvSpPr>
          <p:cNvPr id="29" name="Título 1"/>
          <p:cNvSpPr>
            <a:spLocks noGrp="1"/>
          </p:cNvSpPr>
          <p:nvPr>
            <p:ph type="title"/>
          </p:nvPr>
        </p:nvSpPr>
        <p:spPr>
          <a:xfrm>
            <a:off x="519702" y="539909"/>
            <a:ext cx="9227802" cy="714895"/>
          </a:xfrm>
        </p:spPr>
        <p:txBody>
          <a:bodyPr>
            <a:noAutofit/>
          </a:bodyPr>
          <a:lstStyle/>
          <a:p>
            <a:r>
              <a:rPr lang="es-CL" sz="33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¿Cómo protegernos? Ante un robo</a:t>
            </a:r>
            <a:endParaRPr lang="es-CL" sz="33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27" name="Imagen 19">
            <a:extLst>
              <a:ext uri="{FF2B5EF4-FFF2-40B4-BE49-F238E27FC236}">
                <a16:creationId xmlns:a16="http://schemas.microsoft.com/office/drawing/2014/main" id="{2C936772-007C-DE47-A6A3-2712F151D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2" y="1156750"/>
            <a:ext cx="3128276" cy="45719"/>
          </a:xfrm>
          <a:prstGeom prst="rect">
            <a:avLst/>
          </a:prstGeom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B2724-7C4A-407A-9179-0C7912D86ECA}" type="slidenum">
              <a:rPr lang="en-US" smtClean="0"/>
              <a:t>6</a:t>
            </a:fld>
            <a:endParaRPr lang="en-US"/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988886D2-3EC6-0B4F-111F-A824BE5EB38D}"/>
              </a:ext>
            </a:extLst>
          </p:cNvPr>
          <p:cNvGrpSpPr/>
          <p:nvPr/>
        </p:nvGrpSpPr>
        <p:grpSpPr>
          <a:xfrm>
            <a:off x="519702" y="1796821"/>
            <a:ext cx="10597267" cy="1688152"/>
            <a:chOff x="519702" y="1796821"/>
            <a:chExt cx="10597267" cy="1688152"/>
          </a:xfrm>
        </p:grpSpPr>
        <p:sp>
          <p:nvSpPr>
            <p:cNvPr id="7" name="Rectángulo 5">
              <a:extLst>
                <a:ext uri="{FF2B5EF4-FFF2-40B4-BE49-F238E27FC236}">
                  <a16:creationId xmlns:a16="http://schemas.microsoft.com/office/drawing/2014/main" id="{248F2B6D-81EC-9F1B-7FD9-0AE9291AAD96}"/>
                </a:ext>
              </a:extLst>
            </p:cNvPr>
            <p:cNvSpPr/>
            <p:nvPr/>
          </p:nvSpPr>
          <p:spPr>
            <a:xfrm>
              <a:off x="519702" y="2248184"/>
              <a:ext cx="10580448" cy="985906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marL="342900" indent="-342900" algn="just">
                <a:buClr>
                  <a:srgbClr val="02155C"/>
                </a:buClr>
                <a:buFont typeface="Wingdings" panose="05000000000000000000" pitchFamily="2" charset="2"/>
                <a:buChar char="Ø"/>
                <a:defRPr/>
              </a:pPr>
              <a:r>
                <a:rPr lang="es-MX" sz="2400" b="1" dirty="0">
                  <a:solidFill>
                    <a:schemeClr val="accent1">
                      <a:lumMod val="50000"/>
                    </a:schemeClr>
                  </a:solidFill>
                  <a:cs typeface="Arial" panose="020B0604020202020204" pitchFamily="34" charset="0"/>
                </a:rPr>
                <a:t>Cambio de contraseñas de todas las cuentas </a:t>
              </a:r>
            </a:p>
            <a:p>
              <a:pPr algn="just">
                <a:buClr>
                  <a:srgbClr val="02155C"/>
                </a:buClr>
                <a:defRPr/>
              </a:pPr>
              <a:r>
                <a:rPr lang="es-MX" sz="2400" b="1" dirty="0">
                  <a:solidFill>
                    <a:schemeClr val="accent1">
                      <a:lumMod val="50000"/>
                    </a:schemeClr>
                  </a:solidFill>
                  <a:cs typeface="Arial" panose="020B0604020202020204" pitchFamily="34" charset="0"/>
                </a:rPr>
                <a:t>	</a:t>
              </a:r>
              <a:r>
                <a:rPr lang="es-MX" sz="2400" dirty="0">
                  <a:solidFill>
                    <a:schemeClr val="accent1">
                      <a:lumMod val="50000"/>
                    </a:schemeClr>
                  </a:solidFill>
                  <a:cs typeface="Arial" panose="020B0604020202020204" pitchFamily="34" charset="0"/>
                </a:rPr>
                <a:t>(</a:t>
              </a:r>
              <a:r>
                <a:rPr lang="es-MX" sz="2400" dirty="0" err="1">
                  <a:solidFill>
                    <a:schemeClr val="accent1">
                      <a:lumMod val="50000"/>
                    </a:schemeClr>
                  </a:solidFill>
                  <a:cs typeface="Arial" panose="020B0604020202020204" pitchFamily="34" charset="0"/>
                </a:rPr>
                <a:t>ej</a:t>
              </a:r>
              <a:r>
                <a:rPr lang="es-MX" sz="2400" dirty="0">
                  <a:solidFill>
                    <a:schemeClr val="accent1">
                      <a:lumMod val="50000"/>
                    </a:schemeClr>
                  </a:solidFill>
                  <a:cs typeface="Arial" panose="020B0604020202020204" pitchFamily="34" charset="0"/>
                </a:rPr>
                <a:t>: banco, correo electrónico, redes sociales, etc.)</a:t>
              </a: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500BCA48-B76F-40CE-9397-CA3F8C10F2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61947" y="1796821"/>
              <a:ext cx="2855022" cy="1688152"/>
            </a:xfrm>
            <a:prstGeom prst="rect">
              <a:avLst/>
            </a:prstGeom>
          </p:spPr>
        </p:pic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35F5F160-D859-940C-B368-DBA79B656831}"/>
              </a:ext>
            </a:extLst>
          </p:cNvPr>
          <p:cNvGrpSpPr/>
          <p:nvPr/>
        </p:nvGrpSpPr>
        <p:grpSpPr>
          <a:xfrm>
            <a:off x="1089187" y="4216178"/>
            <a:ext cx="9550272" cy="1466924"/>
            <a:chOff x="1089187" y="4216178"/>
            <a:chExt cx="9550272" cy="1466924"/>
          </a:xfrm>
        </p:grpSpPr>
        <p:sp>
          <p:nvSpPr>
            <p:cNvPr id="3" name="Rectángulo 5">
              <a:extLst>
                <a:ext uri="{FF2B5EF4-FFF2-40B4-BE49-F238E27FC236}">
                  <a16:creationId xmlns:a16="http://schemas.microsoft.com/office/drawing/2014/main" id="{7FDD07BA-0463-CE27-7169-F862C3497E0E}"/>
                </a:ext>
              </a:extLst>
            </p:cNvPr>
            <p:cNvSpPr/>
            <p:nvPr/>
          </p:nvSpPr>
          <p:spPr>
            <a:xfrm>
              <a:off x="2649017" y="4668192"/>
              <a:ext cx="7990442" cy="562897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marL="342900" indent="-342900" algn="just">
                <a:buClr>
                  <a:srgbClr val="02155C"/>
                </a:buClr>
                <a:buFont typeface="Wingdings" panose="05000000000000000000" pitchFamily="2" charset="2"/>
                <a:buChar char="Ø"/>
                <a:defRPr/>
              </a:pPr>
              <a:r>
                <a:rPr lang="es-MX" sz="2400" b="1" dirty="0">
                  <a:solidFill>
                    <a:schemeClr val="accent1">
                      <a:lumMod val="50000"/>
                    </a:schemeClr>
                  </a:solidFill>
                  <a:cs typeface="Arial" panose="020B0604020202020204" pitchFamily="34" charset="0"/>
                </a:rPr>
                <a:t>Cerrar sesiones abiertas y revocar accesos de aplicaciones.</a:t>
              </a:r>
            </a:p>
            <a:p>
              <a:pPr algn="just">
                <a:buClr>
                  <a:srgbClr val="02155C"/>
                </a:buClr>
                <a:defRPr/>
              </a:pPr>
              <a:r>
                <a:rPr lang="es-MX" sz="2400" b="1" dirty="0">
                  <a:solidFill>
                    <a:schemeClr val="accent1">
                      <a:lumMod val="50000"/>
                    </a:schemeClr>
                  </a:solidFill>
                  <a:cs typeface="Arial" panose="020B0604020202020204" pitchFamily="34" charset="0"/>
                </a:rPr>
                <a:t>	</a:t>
              </a:r>
              <a:endParaRPr lang="es-MX" sz="24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1C1F3813-C6D5-96B1-32AD-44A521BD8A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89187" y="4216178"/>
              <a:ext cx="1466924" cy="1466924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2438956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2" y="-222492"/>
            <a:ext cx="11163300" cy="6276975"/>
          </a:xfrm>
          <a:prstGeom prst="rect">
            <a:avLst/>
          </a:prstGeom>
        </p:spPr>
      </p:pic>
      <p:sp>
        <p:nvSpPr>
          <p:cNvPr id="29" name="Título 1"/>
          <p:cNvSpPr>
            <a:spLocks noGrp="1"/>
          </p:cNvSpPr>
          <p:nvPr>
            <p:ph type="title"/>
          </p:nvPr>
        </p:nvSpPr>
        <p:spPr>
          <a:xfrm>
            <a:off x="519702" y="539909"/>
            <a:ext cx="9227802" cy="714895"/>
          </a:xfrm>
        </p:spPr>
        <p:txBody>
          <a:bodyPr>
            <a:noAutofit/>
          </a:bodyPr>
          <a:lstStyle/>
          <a:p>
            <a:r>
              <a:rPr lang="es-CL" sz="33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¿Cómo protegernos? Ante un robo</a:t>
            </a:r>
            <a:endParaRPr lang="es-CL" sz="33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27" name="Imagen 19">
            <a:extLst>
              <a:ext uri="{FF2B5EF4-FFF2-40B4-BE49-F238E27FC236}">
                <a16:creationId xmlns:a16="http://schemas.microsoft.com/office/drawing/2014/main" id="{2C936772-007C-DE47-A6A3-2712F151D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2" y="1156750"/>
            <a:ext cx="3128276" cy="45719"/>
          </a:xfrm>
          <a:prstGeom prst="rect">
            <a:avLst/>
          </a:prstGeom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B2724-7C4A-407A-9179-0C7912D86ECA}" type="slidenum">
              <a:rPr lang="en-US" smtClean="0"/>
              <a:t>7</a:t>
            </a:fld>
            <a:endParaRPr lang="en-US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E77B7B45-57CF-AB4B-AA2D-3BDB238CF2DE}"/>
              </a:ext>
            </a:extLst>
          </p:cNvPr>
          <p:cNvGrpSpPr/>
          <p:nvPr/>
        </p:nvGrpSpPr>
        <p:grpSpPr>
          <a:xfrm>
            <a:off x="519702" y="1275586"/>
            <a:ext cx="9404242" cy="2290848"/>
            <a:chOff x="519702" y="1275586"/>
            <a:chExt cx="9404242" cy="2290848"/>
          </a:xfrm>
        </p:grpSpPr>
        <p:sp>
          <p:nvSpPr>
            <p:cNvPr id="4" name="Rectángulo 5">
              <a:extLst>
                <a:ext uri="{FF2B5EF4-FFF2-40B4-BE49-F238E27FC236}">
                  <a16:creationId xmlns:a16="http://schemas.microsoft.com/office/drawing/2014/main" id="{1A9A526F-5507-4FCD-834E-F5BB0D294B4A}"/>
                </a:ext>
              </a:extLst>
            </p:cNvPr>
            <p:cNvSpPr/>
            <p:nvPr/>
          </p:nvSpPr>
          <p:spPr>
            <a:xfrm>
              <a:off x="519702" y="2429674"/>
              <a:ext cx="8303472" cy="607938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marL="342900" indent="-342900" algn="just">
                <a:buClr>
                  <a:srgbClr val="02155C"/>
                </a:buClr>
                <a:buFont typeface="Wingdings" panose="05000000000000000000" pitchFamily="2" charset="2"/>
                <a:buChar char="Ø"/>
                <a:defRPr/>
              </a:pPr>
              <a:r>
                <a:rPr lang="es-MX" sz="2400" b="1" dirty="0">
                  <a:solidFill>
                    <a:schemeClr val="accent1">
                      <a:lumMod val="50000"/>
                    </a:schemeClr>
                  </a:solidFill>
                  <a:cs typeface="Arial" panose="020B0604020202020204" pitchFamily="34" charset="0"/>
                </a:rPr>
                <a:t>Notificar al banco lo más pronto posible.</a:t>
              </a:r>
            </a:p>
            <a:p>
              <a:pPr algn="just">
                <a:buClr>
                  <a:srgbClr val="02155C"/>
                </a:buClr>
                <a:defRPr/>
              </a:pPr>
              <a:r>
                <a:rPr lang="es-MX" sz="2400" b="1" dirty="0">
                  <a:solidFill>
                    <a:schemeClr val="accent1">
                      <a:lumMod val="50000"/>
                    </a:schemeClr>
                  </a:solidFill>
                  <a:cs typeface="Arial" panose="020B0604020202020204" pitchFamily="34" charset="0"/>
                </a:rPr>
                <a:t>	</a:t>
              </a:r>
              <a:endParaRPr lang="es-MX" sz="24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F073DD46-4CE5-F48B-84DF-7C4B0CC25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24587" y="1275586"/>
              <a:ext cx="2999357" cy="2290848"/>
            </a:xfrm>
            <a:prstGeom prst="rect">
              <a:avLst/>
            </a:prstGeom>
          </p:spPr>
        </p:pic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61CE21E0-A40E-1AE5-37A6-C06E207EB1BD}"/>
              </a:ext>
            </a:extLst>
          </p:cNvPr>
          <p:cNvGrpSpPr/>
          <p:nvPr/>
        </p:nvGrpSpPr>
        <p:grpSpPr>
          <a:xfrm>
            <a:off x="519702" y="3852887"/>
            <a:ext cx="13188923" cy="1719765"/>
            <a:chOff x="519702" y="3852887"/>
            <a:chExt cx="13188923" cy="1719765"/>
          </a:xfrm>
        </p:grpSpPr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1D190CA7-8749-080A-66E2-13A86A950760}"/>
                </a:ext>
              </a:extLst>
            </p:cNvPr>
            <p:cNvSpPr/>
            <p:nvPr/>
          </p:nvSpPr>
          <p:spPr>
            <a:xfrm>
              <a:off x="5405153" y="4387314"/>
              <a:ext cx="8303472" cy="607938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marL="342900" indent="-342900" algn="just">
                <a:buClr>
                  <a:srgbClr val="02155C"/>
                </a:buClr>
                <a:buFont typeface="Wingdings" panose="05000000000000000000" pitchFamily="2" charset="2"/>
                <a:buChar char="Ø"/>
                <a:defRPr/>
              </a:pPr>
              <a:r>
                <a:rPr lang="es-MX" sz="2400" b="1" dirty="0">
                  <a:solidFill>
                    <a:schemeClr val="accent1">
                      <a:lumMod val="50000"/>
                    </a:schemeClr>
                  </a:solidFill>
                  <a:cs typeface="Arial" panose="020B0604020202020204" pitchFamily="34" charset="0"/>
                </a:rPr>
                <a:t>Denunciar el hecho a la PDI o Carabineros.</a:t>
              </a:r>
            </a:p>
            <a:p>
              <a:pPr algn="just">
                <a:buClr>
                  <a:srgbClr val="02155C"/>
                </a:buClr>
                <a:defRPr/>
              </a:pPr>
              <a:r>
                <a:rPr lang="es-MX" sz="2400" b="1" dirty="0">
                  <a:solidFill>
                    <a:schemeClr val="accent1">
                      <a:lumMod val="50000"/>
                    </a:schemeClr>
                  </a:solidFill>
                  <a:cs typeface="Arial" panose="020B0604020202020204" pitchFamily="34" charset="0"/>
                </a:rPr>
                <a:t>	</a:t>
              </a:r>
              <a:endParaRPr lang="es-MX" sz="24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17D157B4-074F-D3DE-CD92-E6315F732C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9702" y="4015756"/>
              <a:ext cx="1833944" cy="1428135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E6CCA2D6-200C-A4CB-FF71-1E8B3EFE3B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13302" y="3852887"/>
              <a:ext cx="1596407" cy="17197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0705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2" y="-190005"/>
            <a:ext cx="11163300" cy="6276975"/>
          </a:xfrm>
          <a:prstGeom prst="rect">
            <a:avLst/>
          </a:prstGeom>
        </p:spPr>
      </p:pic>
      <p:sp>
        <p:nvSpPr>
          <p:cNvPr id="29" name="Título 1"/>
          <p:cNvSpPr>
            <a:spLocks noGrp="1"/>
          </p:cNvSpPr>
          <p:nvPr>
            <p:ph type="title"/>
          </p:nvPr>
        </p:nvSpPr>
        <p:spPr>
          <a:xfrm>
            <a:off x="519702" y="539909"/>
            <a:ext cx="9227802" cy="714895"/>
          </a:xfrm>
        </p:spPr>
        <p:txBody>
          <a:bodyPr>
            <a:noAutofit/>
          </a:bodyPr>
          <a:lstStyle/>
          <a:p>
            <a:r>
              <a:rPr lang="es-CL" sz="33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¿Cómo me preparo?</a:t>
            </a:r>
            <a:endParaRPr lang="es-CL" sz="3300" b="1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27" name="Imagen 19">
            <a:extLst>
              <a:ext uri="{FF2B5EF4-FFF2-40B4-BE49-F238E27FC236}">
                <a16:creationId xmlns:a16="http://schemas.microsoft.com/office/drawing/2014/main" id="{2C936772-007C-DE47-A6A3-2712F151D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2" y="1156750"/>
            <a:ext cx="3128276" cy="45719"/>
          </a:xfrm>
          <a:prstGeom prst="rect">
            <a:avLst/>
          </a:prstGeom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B2724-7C4A-407A-9179-0C7912D86ECA}" type="slidenum">
              <a:rPr lang="en-US" smtClean="0"/>
              <a:t>8</a:t>
            </a:fld>
            <a:endParaRPr lang="en-US" dirty="0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BC32D0D0-23D2-6334-4BC1-6C69C4DDE05B}"/>
              </a:ext>
            </a:extLst>
          </p:cNvPr>
          <p:cNvGrpSpPr/>
          <p:nvPr/>
        </p:nvGrpSpPr>
        <p:grpSpPr>
          <a:xfrm>
            <a:off x="887138" y="1668573"/>
            <a:ext cx="8972703" cy="1339712"/>
            <a:chOff x="389959" y="1490336"/>
            <a:chExt cx="8972703" cy="1339712"/>
          </a:xfrm>
        </p:grpSpPr>
        <p:sp>
          <p:nvSpPr>
            <p:cNvPr id="7" name="Rectángulo 5">
              <a:extLst>
                <a:ext uri="{FF2B5EF4-FFF2-40B4-BE49-F238E27FC236}">
                  <a16:creationId xmlns:a16="http://schemas.microsoft.com/office/drawing/2014/main" id="{248F2B6D-81EC-9F1B-7FD9-0AE9291AAD96}"/>
                </a:ext>
              </a:extLst>
            </p:cNvPr>
            <p:cNvSpPr/>
            <p:nvPr/>
          </p:nvSpPr>
          <p:spPr>
            <a:xfrm>
              <a:off x="1741192" y="1868676"/>
              <a:ext cx="7621470" cy="580146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just">
                <a:buClr>
                  <a:srgbClr val="02155C"/>
                </a:buClr>
                <a:defRPr/>
              </a:pPr>
              <a:r>
                <a:rPr lang="es-MX" sz="2400" b="1" dirty="0">
                  <a:solidFill>
                    <a:schemeClr val="accent1">
                      <a:lumMod val="50000"/>
                    </a:schemeClr>
                  </a:solidFill>
                  <a:cs typeface="Arial" panose="020B0604020202020204" pitchFamily="34" charset="0"/>
                </a:rPr>
                <a:t>Mantener sistemas operativos y aplicaciones actualizadas.</a:t>
              </a:r>
            </a:p>
          </p:txBody>
        </p:sp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C690EA79-CE96-CE31-F54A-D49CC7727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9959" y="1490336"/>
              <a:ext cx="1246077" cy="1339712"/>
            </a:xfrm>
            <a:prstGeom prst="rect">
              <a:avLst/>
            </a:prstGeom>
          </p:spPr>
        </p:pic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4FE115E3-4455-ADB6-3A74-6570BCEBD91E}"/>
              </a:ext>
            </a:extLst>
          </p:cNvPr>
          <p:cNvGrpSpPr/>
          <p:nvPr/>
        </p:nvGrpSpPr>
        <p:grpSpPr>
          <a:xfrm>
            <a:off x="3719547" y="3190996"/>
            <a:ext cx="5508279" cy="1340435"/>
            <a:chOff x="2258026" y="3038153"/>
            <a:chExt cx="5508279" cy="1340435"/>
          </a:xfrm>
        </p:grpSpPr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448FEC2B-B9D8-5258-9D4F-65738C570F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39949" y="3038153"/>
              <a:ext cx="1226356" cy="1340435"/>
            </a:xfrm>
            <a:prstGeom prst="rect">
              <a:avLst/>
            </a:prstGeom>
          </p:spPr>
        </p:pic>
        <p:sp>
          <p:nvSpPr>
            <p:cNvPr id="15" name="Rectángulo 5">
              <a:extLst>
                <a:ext uri="{FF2B5EF4-FFF2-40B4-BE49-F238E27FC236}">
                  <a16:creationId xmlns:a16="http://schemas.microsoft.com/office/drawing/2014/main" id="{B79ED9A4-5039-5225-1480-8E83C52D12D2}"/>
                </a:ext>
              </a:extLst>
            </p:cNvPr>
            <p:cNvSpPr/>
            <p:nvPr/>
          </p:nvSpPr>
          <p:spPr>
            <a:xfrm>
              <a:off x="2258026" y="3451922"/>
              <a:ext cx="4639731" cy="602673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just">
                <a:buClr>
                  <a:srgbClr val="02155C"/>
                </a:buClr>
                <a:defRPr/>
              </a:pPr>
              <a:r>
                <a:rPr lang="es-MX" sz="2400" b="1" dirty="0">
                  <a:solidFill>
                    <a:schemeClr val="accent1">
                      <a:lumMod val="50000"/>
                    </a:schemeClr>
                  </a:solidFill>
                  <a:cs typeface="Arial" panose="020B0604020202020204" pitchFamily="34" charset="0"/>
                </a:rPr>
                <a:t>Mantener antivirus actualizado.</a:t>
              </a:r>
            </a:p>
          </p:txBody>
        </p:sp>
      </p:grpSp>
      <p:grpSp>
        <p:nvGrpSpPr>
          <p:cNvPr id="8" name="Grupo 7">
            <a:extLst>
              <a:ext uri="{FF2B5EF4-FFF2-40B4-BE49-F238E27FC236}">
                <a16:creationId xmlns:a16="http://schemas.microsoft.com/office/drawing/2014/main" id="{BC8ABC14-5D39-A90A-20FE-FC77B9A81D65}"/>
              </a:ext>
            </a:extLst>
          </p:cNvPr>
          <p:cNvGrpSpPr/>
          <p:nvPr/>
        </p:nvGrpSpPr>
        <p:grpSpPr>
          <a:xfrm>
            <a:off x="1012997" y="4794055"/>
            <a:ext cx="5599907" cy="1147218"/>
            <a:chOff x="251738" y="4794055"/>
            <a:chExt cx="5599907" cy="1147218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D40E52F2-A959-93F4-5FE4-3B5F77509CE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1738" y="4794055"/>
              <a:ext cx="1533053" cy="114721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9" name="Rectángulo 5">
              <a:extLst>
                <a:ext uri="{FF2B5EF4-FFF2-40B4-BE49-F238E27FC236}">
                  <a16:creationId xmlns:a16="http://schemas.microsoft.com/office/drawing/2014/main" id="{41804293-9F38-35EB-6C4A-3DF11AFBBAC2}"/>
                </a:ext>
              </a:extLst>
            </p:cNvPr>
            <p:cNvSpPr/>
            <p:nvPr/>
          </p:nvSpPr>
          <p:spPr>
            <a:xfrm>
              <a:off x="2020827" y="5066327"/>
              <a:ext cx="3830818" cy="602673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just">
                <a:buClr>
                  <a:srgbClr val="02155C"/>
                </a:buClr>
                <a:defRPr/>
              </a:pPr>
              <a:r>
                <a:rPr lang="es-MX" sz="2400" b="1" dirty="0">
                  <a:solidFill>
                    <a:schemeClr val="accent1">
                      <a:lumMod val="50000"/>
                    </a:schemeClr>
                  </a:solidFill>
                  <a:cs typeface="Arial" panose="020B0604020202020204" pitchFamily="34" charset="0"/>
                </a:rPr>
                <a:t>Utilizar contraseñas fuertes.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634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2" y="-190005"/>
            <a:ext cx="11163300" cy="6276975"/>
          </a:xfrm>
          <a:prstGeom prst="rect">
            <a:avLst/>
          </a:prstGeom>
        </p:spPr>
      </p:pic>
      <p:sp>
        <p:nvSpPr>
          <p:cNvPr id="29" name="Título 1"/>
          <p:cNvSpPr>
            <a:spLocks noGrp="1"/>
          </p:cNvSpPr>
          <p:nvPr>
            <p:ph type="title"/>
          </p:nvPr>
        </p:nvSpPr>
        <p:spPr>
          <a:xfrm>
            <a:off x="519702" y="539909"/>
            <a:ext cx="9227802" cy="714895"/>
          </a:xfrm>
        </p:spPr>
        <p:txBody>
          <a:bodyPr>
            <a:noAutofit/>
          </a:bodyPr>
          <a:lstStyle/>
          <a:p>
            <a:r>
              <a:rPr lang="es-CL" sz="33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¿Cómo me preparo?</a:t>
            </a:r>
            <a:endParaRPr lang="es-CL" sz="3300" b="1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27" name="Imagen 19">
            <a:extLst>
              <a:ext uri="{FF2B5EF4-FFF2-40B4-BE49-F238E27FC236}">
                <a16:creationId xmlns:a16="http://schemas.microsoft.com/office/drawing/2014/main" id="{2C936772-007C-DE47-A6A3-2712F151D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2" y="1156750"/>
            <a:ext cx="3128276" cy="45719"/>
          </a:xfrm>
          <a:prstGeom prst="rect">
            <a:avLst/>
          </a:prstGeom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B2724-7C4A-407A-9179-0C7912D86ECA}" type="slidenum">
              <a:rPr lang="en-US" smtClean="0"/>
              <a:t>9</a:t>
            </a:fld>
            <a:endParaRPr lang="en-US" dirty="0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E10DC81D-781F-A467-A795-4F6D4DCD77FC}"/>
              </a:ext>
            </a:extLst>
          </p:cNvPr>
          <p:cNvGrpSpPr/>
          <p:nvPr/>
        </p:nvGrpSpPr>
        <p:grpSpPr>
          <a:xfrm>
            <a:off x="764017" y="1780022"/>
            <a:ext cx="9095600" cy="1168460"/>
            <a:chOff x="764017" y="1780022"/>
            <a:chExt cx="9095600" cy="1168460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8D186381-F501-E092-0C7E-2F734C11E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4017" y="1780022"/>
              <a:ext cx="2076557" cy="116846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12" name="Rectángulo 5">
              <a:extLst>
                <a:ext uri="{FF2B5EF4-FFF2-40B4-BE49-F238E27FC236}">
                  <a16:creationId xmlns:a16="http://schemas.microsoft.com/office/drawing/2014/main" id="{1345DA3F-D327-42C9-8D5C-843B96FD7CAA}"/>
                </a:ext>
              </a:extLst>
            </p:cNvPr>
            <p:cNvSpPr/>
            <p:nvPr/>
          </p:nvSpPr>
          <p:spPr>
            <a:xfrm>
              <a:off x="2981842" y="2062915"/>
              <a:ext cx="6877775" cy="602673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just">
                <a:buClr>
                  <a:srgbClr val="02155C"/>
                </a:buClr>
                <a:defRPr/>
              </a:pPr>
              <a:r>
                <a:rPr lang="es-MX" sz="2400" b="1" dirty="0">
                  <a:solidFill>
                    <a:schemeClr val="accent1">
                      <a:lumMod val="50000"/>
                    </a:schemeClr>
                  </a:solidFill>
                  <a:cs typeface="Arial" panose="020B0604020202020204" pitchFamily="34" charset="0"/>
                </a:rPr>
                <a:t>De ser factible utilizar doble factor de autenticación.</a:t>
              </a:r>
            </a:p>
          </p:txBody>
        </p:sp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C4BB5A29-696F-2A56-1C3E-43635CA74F56}"/>
              </a:ext>
            </a:extLst>
          </p:cNvPr>
          <p:cNvGrpSpPr/>
          <p:nvPr/>
        </p:nvGrpSpPr>
        <p:grpSpPr>
          <a:xfrm>
            <a:off x="4001283" y="2759014"/>
            <a:ext cx="7248353" cy="1823746"/>
            <a:chOff x="4001283" y="2759014"/>
            <a:chExt cx="7248353" cy="1823746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7CAB5556-747E-9063-C3CF-C226DD7F5D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63437" y="2759014"/>
              <a:ext cx="1786199" cy="182374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18" name="Rectángulo 5">
              <a:extLst>
                <a:ext uri="{FF2B5EF4-FFF2-40B4-BE49-F238E27FC236}">
                  <a16:creationId xmlns:a16="http://schemas.microsoft.com/office/drawing/2014/main" id="{5EFA57DF-9CFB-F344-BA49-FE9CA5CE234E}"/>
                </a:ext>
              </a:extLst>
            </p:cNvPr>
            <p:cNvSpPr/>
            <p:nvPr/>
          </p:nvSpPr>
          <p:spPr>
            <a:xfrm>
              <a:off x="4001283" y="3472269"/>
              <a:ext cx="5012083" cy="602673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just">
                <a:buClr>
                  <a:srgbClr val="02155C"/>
                </a:buClr>
                <a:defRPr/>
              </a:pPr>
              <a:r>
                <a:rPr lang="es-MX" sz="2400" b="1" dirty="0">
                  <a:solidFill>
                    <a:schemeClr val="accent1">
                      <a:lumMod val="50000"/>
                    </a:schemeClr>
                  </a:solidFill>
                  <a:cs typeface="Arial" panose="020B0604020202020204" pitchFamily="34" charset="0"/>
                </a:rPr>
                <a:t>Hacer respaldo de forma periódica.</a:t>
              </a:r>
            </a:p>
          </p:txBody>
        </p:sp>
      </p:grpSp>
      <p:grpSp>
        <p:nvGrpSpPr>
          <p:cNvPr id="23" name="Grupo 22">
            <a:extLst>
              <a:ext uri="{FF2B5EF4-FFF2-40B4-BE49-F238E27FC236}">
                <a16:creationId xmlns:a16="http://schemas.microsoft.com/office/drawing/2014/main" id="{D74AB8CA-DF6F-B2AC-6601-555B67EBB52A}"/>
              </a:ext>
            </a:extLst>
          </p:cNvPr>
          <p:cNvGrpSpPr/>
          <p:nvPr/>
        </p:nvGrpSpPr>
        <p:grpSpPr>
          <a:xfrm>
            <a:off x="871730" y="4747482"/>
            <a:ext cx="12266979" cy="1525384"/>
            <a:chOff x="871730" y="4747482"/>
            <a:chExt cx="12266979" cy="1525384"/>
          </a:xfrm>
        </p:grpSpPr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08D20ECB-6A1B-950B-9286-0FD515F74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71730" y="4747482"/>
              <a:ext cx="1690787" cy="1525384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22" name="Rectángulo 5">
              <a:extLst>
                <a:ext uri="{FF2B5EF4-FFF2-40B4-BE49-F238E27FC236}">
                  <a16:creationId xmlns:a16="http://schemas.microsoft.com/office/drawing/2014/main" id="{2D9D4776-FE5F-B848-F733-7F560607E849}"/>
                </a:ext>
              </a:extLst>
            </p:cNvPr>
            <p:cNvSpPr/>
            <p:nvPr/>
          </p:nvSpPr>
          <p:spPr>
            <a:xfrm>
              <a:off x="2633151" y="4873283"/>
              <a:ext cx="10505558" cy="1399583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just">
                <a:buClr>
                  <a:srgbClr val="02155C"/>
                </a:buClr>
                <a:defRPr/>
              </a:pPr>
              <a:r>
                <a:rPr lang="es-MX" sz="2400" b="1" dirty="0">
                  <a:solidFill>
                    <a:schemeClr val="accent1">
                      <a:lumMod val="50000"/>
                    </a:schemeClr>
                  </a:solidFill>
                  <a:cs typeface="Arial" panose="020B0604020202020204" pitchFamily="34" charset="0"/>
                </a:rPr>
                <a:t>Evitar usar redes wifi públicas. </a:t>
              </a:r>
            </a:p>
            <a:p>
              <a:pPr marL="342900" indent="-342900" algn="just">
                <a:buClr>
                  <a:srgbClr val="02155C"/>
                </a:buClr>
                <a:buFont typeface="Wingdings" panose="05000000000000000000" pitchFamily="2" charset="2"/>
                <a:buChar char="Ø"/>
                <a:defRPr/>
              </a:pPr>
              <a:endParaRPr lang="es-MX" sz="24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endParaRPr>
            </a:p>
            <a:p>
              <a:pPr algn="just">
                <a:buClr>
                  <a:srgbClr val="02155C"/>
                </a:buClr>
                <a:defRPr/>
              </a:pPr>
              <a:r>
                <a:rPr lang="es-MX" sz="2400" b="1" dirty="0">
                  <a:solidFill>
                    <a:schemeClr val="accent1">
                      <a:lumMod val="50000"/>
                    </a:schemeClr>
                  </a:solidFill>
                  <a:cs typeface="Arial" panose="020B0604020202020204" pitchFamily="34" charset="0"/>
                </a:rPr>
                <a:t>¡Nunca hacer transacciones financieras, en caso de estar en wifi pública!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4827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78" y="-154379"/>
            <a:ext cx="11163300" cy="6276975"/>
          </a:xfrm>
          <a:prstGeom prst="rect">
            <a:avLst/>
          </a:prstGeom>
        </p:spPr>
      </p:pic>
      <p:sp>
        <p:nvSpPr>
          <p:cNvPr id="29" name="Título 1"/>
          <p:cNvSpPr>
            <a:spLocks noGrp="1"/>
          </p:cNvSpPr>
          <p:nvPr>
            <p:ph type="title"/>
          </p:nvPr>
        </p:nvSpPr>
        <p:spPr>
          <a:xfrm>
            <a:off x="519702" y="539909"/>
            <a:ext cx="9227802" cy="714895"/>
          </a:xfrm>
        </p:spPr>
        <p:txBody>
          <a:bodyPr>
            <a:noAutofit/>
          </a:bodyPr>
          <a:lstStyle/>
          <a:p>
            <a:r>
              <a:rPr lang="es-CL" sz="33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Redes Sociales ¿Qué comparto?</a:t>
            </a:r>
            <a:endParaRPr lang="es-CL" sz="3300" b="1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27" name="Imagen 19">
            <a:extLst>
              <a:ext uri="{FF2B5EF4-FFF2-40B4-BE49-F238E27FC236}">
                <a16:creationId xmlns:a16="http://schemas.microsoft.com/office/drawing/2014/main" id="{2C936772-007C-DE47-A6A3-2712F151D8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2" y="1156750"/>
            <a:ext cx="3128276" cy="45719"/>
          </a:xfrm>
          <a:prstGeom prst="rect">
            <a:avLst/>
          </a:prstGeom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B2724-7C4A-407A-9179-0C7912D86ECA}" type="slidenum">
              <a:rPr lang="en-US" smtClean="0"/>
              <a:t>10</a:t>
            </a:fld>
            <a:endParaRPr lang="en-US" dirty="0"/>
          </a:p>
        </p:txBody>
      </p:sp>
      <p:pic>
        <p:nvPicPr>
          <p:cNvPr id="12" name="Elementos multimedia en línea 11" title="Cuida lo que compartes en internet">
            <a:hlinkClick r:id="" action="ppaction://media"/>
            <a:extLst>
              <a:ext uri="{FF2B5EF4-FFF2-40B4-BE49-F238E27FC236}">
                <a16:creationId xmlns:a16="http://schemas.microsoft.com/office/drawing/2014/main" id="{2A08B8D1-782A-E838-8E64-C473399C930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874630" y="1536712"/>
            <a:ext cx="8462617" cy="478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508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78" y="-154379"/>
            <a:ext cx="11163300" cy="6276975"/>
          </a:xfrm>
          <a:prstGeom prst="rect">
            <a:avLst/>
          </a:prstGeom>
        </p:spPr>
      </p:pic>
      <p:sp>
        <p:nvSpPr>
          <p:cNvPr id="29" name="Título 1"/>
          <p:cNvSpPr>
            <a:spLocks noGrp="1"/>
          </p:cNvSpPr>
          <p:nvPr>
            <p:ph type="title"/>
          </p:nvPr>
        </p:nvSpPr>
        <p:spPr>
          <a:xfrm>
            <a:off x="519702" y="539909"/>
            <a:ext cx="9227802" cy="714895"/>
          </a:xfrm>
        </p:spPr>
        <p:txBody>
          <a:bodyPr>
            <a:noAutofit/>
          </a:bodyPr>
          <a:lstStyle/>
          <a:p>
            <a:r>
              <a:rPr lang="es-CL" sz="33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Redes Sociales ¿Qué comparto?</a:t>
            </a:r>
            <a:endParaRPr lang="es-CL" sz="3300" b="1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27" name="Imagen 19">
            <a:extLst>
              <a:ext uri="{FF2B5EF4-FFF2-40B4-BE49-F238E27FC236}">
                <a16:creationId xmlns:a16="http://schemas.microsoft.com/office/drawing/2014/main" id="{2C936772-007C-DE47-A6A3-2712F151D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2" y="1156750"/>
            <a:ext cx="3128276" cy="45719"/>
          </a:xfrm>
          <a:prstGeom prst="rect">
            <a:avLst/>
          </a:prstGeom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B2724-7C4A-407A-9179-0C7912D86ECA}" type="slidenum">
              <a:rPr lang="en-US" smtClean="0"/>
              <a:t>11</a:t>
            </a:fld>
            <a:endParaRPr lang="en-US" dirty="0"/>
          </a:p>
        </p:txBody>
      </p:sp>
      <p:sp>
        <p:nvSpPr>
          <p:cNvPr id="7" name="Rectángulo 5">
            <a:extLst>
              <a:ext uri="{FF2B5EF4-FFF2-40B4-BE49-F238E27FC236}">
                <a16:creationId xmlns:a16="http://schemas.microsoft.com/office/drawing/2014/main" id="{248F2B6D-81EC-9F1B-7FD9-0AE9291AAD96}"/>
              </a:ext>
            </a:extLst>
          </p:cNvPr>
          <p:cNvSpPr/>
          <p:nvPr/>
        </p:nvSpPr>
        <p:spPr>
          <a:xfrm>
            <a:off x="285474" y="1521740"/>
            <a:ext cx="10580448" cy="60267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342900" indent="-342900" algn="just">
              <a:buClr>
                <a:srgbClr val="02155C"/>
              </a:buClr>
              <a:buFont typeface="Wingdings" panose="05000000000000000000" pitchFamily="2" charset="2"/>
              <a:buChar char="Ø"/>
              <a:defRPr/>
            </a:pPr>
            <a:r>
              <a:rPr lang="es-MX" sz="24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Ten conciencia de lo que publicas.</a:t>
            </a:r>
          </a:p>
        </p:txBody>
      </p:sp>
      <p:sp>
        <p:nvSpPr>
          <p:cNvPr id="8" name="Rectángulo 5">
            <a:extLst>
              <a:ext uri="{FF2B5EF4-FFF2-40B4-BE49-F238E27FC236}">
                <a16:creationId xmlns:a16="http://schemas.microsoft.com/office/drawing/2014/main" id="{B79ED9A4-5039-5225-1480-8E83C52D12D2}"/>
              </a:ext>
            </a:extLst>
          </p:cNvPr>
          <p:cNvSpPr/>
          <p:nvPr/>
        </p:nvSpPr>
        <p:spPr>
          <a:xfrm>
            <a:off x="285474" y="3127663"/>
            <a:ext cx="10580448" cy="60267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342900" indent="-342900" algn="just">
              <a:buClr>
                <a:srgbClr val="02155C"/>
              </a:buClr>
              <a:buFont typeface="Wingdings" panose="05000000000000000000" pitchFamily="2" charset="2"/>
              <a:buChar char="Ø"/>
              <a:defRPr/>
            </a:pPr>
            <a:r>
              <a:rPr lang="es-MX" sz="24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Nunca entregues información personal o bancaria.</a:t>
            </a:r>
          </a:p>
        </p:txBody>
      </p:sp>
      <p:sp>
        <p:nvSpPr>
          <p:cNvPr id="5" name="Rectángulo 5">
            <a:extLst>
              <a:ext uri="{FF2B5EF4-FFF2-40B4-BE49-F238E27FC236}">
                <a16:creationId xmlns:a16="http://schemas.microsoft.com/office/drawing/2014/main" id="{FEEAEFDA-E450-844B-6E4C-1F283D22A071}"/>
              </a:ext>
            </a:extLst>
          </p:cNvPr>
          <p:cNvSpPr/>
          <p:nvPr/>
        </p:nvSpPr>
        <p:spPr>
          <a:xfrm>
            <a:off x="285474" y="4835405"/>
            <a:ext cx="10580448" cy="60267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342900" indent="-342900" algn="just">
              <a:buClr>
                <a:srgbClr val="02155C"/>
              </a:buClr>
              <a:buFont typeface="Wingdings" panose="05000000000000000000" pitchFamily="2" charset="2"/>
              <a:buChar char="Ø"/>
              <a:defRPr/>
            </a:pPr>
            <a:r>
              <a:rPr lang="es-MX" sz="24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Utilizar contraseñas diferentes para cada red social.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651982D-0362-744C-4D4D-A314C13032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2067" y="1265237"/>
            <a:ext cx="3086551" cy="408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64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ítulo 1"/>
          <p:cNvSpPr>
            <a:spLocks noGrp="1"/>
          </p:cNvSpPr>
          <p:nvPr>
            <p:ph type="title"/>
          </p:nvPr>
        </p:nvSpPr>
        <p:spPr>
          <a:xfrm>
            <a:off x="519702" y="539909"/>
            <a:ext cx="9227802" cy="714895"/>
          </a:xfrm>
        </p:spPr>
        <p:txBody>
          <a:bodyPr>
            <a:noAutofit/>
          </a:bodyPr>
          <a:lstStyle/>
          <a:p>
            <a:r>
              <a:rPr lang="es-CL" sz="33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Redes Sociales ¿Qué comparto?</a:t>
            </a:r>
            <a:endParaRPr lang="es-CL" sz="3300" b="1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27" name="Imagen 19">
            <a:extLst>
              <a:ext uri="{FF2B5EF4-FFF2-40B4-BE49-F238E27FC236}">
                <a16:creationId xmlns:a16="http://schemas.microsoft.com/office/drawing/2014/main" id="{2C936772-007C-DE47-A6A3-2712F151D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2" y="1156750"/>
            <a:ext cx="3128276" cy="45719"/>
          </a:xfrm>
          <a:prstGeom prst="rect">
            <a:avLst/>
          </a:prstGeom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B2724-7C4A-407A-9179-0C7912D86ECA}" type="slidenum">
              <a:rPr lang="en-US" smtClean="0"/>
              <a:t>12</a:t>
            </a:fld>
            <a:endParaRPr lang="en-U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BE91A68-44B0-C40D-DA50-40BF3F4831E7}"/>
              </a:ext>
            </a:extLst>
          </p:cNvPr>
          <p:cNvSpPr/>
          <p:nvPr/>
        </p:nvSpPr>
        <p:spPr>
          <a:xfrm>
            <a:off x="285474" y="1672191"/>
            <a:ext cx="10580448" cy="60267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342900" indent="-342900" algn="just">
              <a:buClr>
                <a:srgbClr val="02155C"/>
              </a:buClr>
              <a:buFont typeface="Wingdings" panose="05000000000000000000" pitchFamily="2" charset="2"/>
              <a:buChar char="Ø"/>
              <a:defRPr/>
            </a:pPr>
            <a:r>
              <a:rPr lang="es-MX" sz="24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Revisar las opciones de privacidad de cada aplicación.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6FA134-4156-E37B-4033-B3DF90418A64}"/>
              </a:ext>
            </a:extLst>
          </p:cNvPr>
          <p:cNvSpPr/>
          <p:nvPr/>
        </p:nvSpPr>
        <p:spPr>
          <a:xfrm>
            <a:off x="285474" y="5456133"/>
            <a:ext cx="10580448" cy="56024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342900" indent="-342900" algn="just">
              <a:buClr>
                <a:srgbClr val="02155C"/>
              </a:buClr>
              <a:buFont typeface="Wingdings" panose="05000000000000000000" pitchFamily="2" charset="2"/>
              <a:buChar char="Ø"/>
              <a:defRPr/>
            </a:pPr>
            <a:r>
              <a:rPr lang="es-MX" sz="24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Utiliza o mantén algún software de protección como un antimalware.</a:t>
            </a: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CE851FCB-D32D-9F41-B527-43E8D1A98BE4}"/>
              </a:ext>
            </a:extLst>
          </p:cNvPr>
          <p:cNvGrpSpPr/>
          <p:nvPr/>
        </p:nvGrpSpPr>
        <p:grpSpPr>
          <a:xfrm>
            <a:off x="285474" y="2826327"/>
            <a:ext cx="11843748" cy="2099379"/>
            <a:chOff x="285474" y="2826327"/>
            <a:chExt cx="11843748" cy="2099379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E888EBC3-BAAE-A0AD-97D0-A80F59CFF7BA}"/>
                </a:ext>
              </a:extLst>
            </p:cNvPr>
            <p:cNvSpPr/>
            <p:nvPr/>
          </p:nvSpPr>
          <p:spPr>
            <a:xfrm>
              <a:off x="285474" y="2826327"/>
              <a:ext cx="11843748" cy="602673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marL="342900" indent="-342900" algn="just">
                <a:buClr>
                  <a:srgbClr val="02155C"/>
                </a:buClr>
                <a:buFont typeface="Wingdings" panose="05000000000000000000" pitchFamily="2" charset="2"/>
                <a:buChar char="Ø"/>
                <a:defRPr/>
              </a:pPr>
              <a:r>
                <a:rPr lang="es-MX" sz="2400" b="1" dirty="0">
                  <a:solidFill>
                    <a:schemeClr val="accent1">
                      <a:lumMod val="50000"/>
                    </a:schemeClr>
                  </a:solidFill>
                  <a:cs typeface="Arial" panose="020B0604020202020204" pitchFamily="34" charset="0"/>
                </a:rPr>
                <a:t>Habilitar autenticación de dos factores  -&gt; “Doble factor de autenticación” , “2FA”</a:t>
              </a:r>
            </a:p>
            <a:p>
              <a:pPr lvl="1" algn="just">
                <a:buClr>
                  <a:srgbClr val="02155C"/>
                </a:buClr>
                <a:defRPr/>
              </a:pPr>
              <a:endParaRPr lang="es-MX" sz="24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6ED7F1B3-F417-FD90-4C7E-82CFFF3D2E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94403" y="3782445"/>
              <a:ext cx="972987" cy="108059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5FF7682A-8756-E7BA-0C68-F95FDE3C90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00175" y="3782445"/>
              <a:ext cx="972987" cy="110304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BB21C871-6AB8-FC5F-E440-1F98FE92AB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05947" y="3777489"/>
              <a:ext cx="972987" cy="1148217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2829335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78" y="-154379"/>
            <a:ext cx="11163300" cy="6276975"/>
          </a:xfrm>
          <a:prstGeom prst="rect">
            <a:avLst/>
          </a:prstGeom>
        </p:spPr>
      </p:pic>
      <p:sp>
        <p:nvSpPr>
          <p:cNvPr id="29" name="Título 1"/>
          <p:cNvSpPr>
            <a:spLocks noGrp="1"/>
          </p:cNvSpPr>
          <p:nvPr>
            <p:ph type="title"/>
          </p:nvPr>
        </p:nvSpPr>
        <p:spPr>
          <a:xfrm>
            <a:off x="519702" y="539909"/>
            <a:ext cx="9227802" cy="714895"/>
          </a:xfrm>
        </p:spPr>
        <p:txBody>
          <a:bodyPr>
            <a:noAutofit/>
          </a:bodyPr>
          <a:lstStyle/>
          <a:p>
            <a:r>
              <a:rPr lang="es-CL" sz="33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Redes Sociales – Resguardos</a:t>
            </a:r>
            <a:endParaRPr lang="es-CL" sz="3300" b="1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27" name="Imagen 19">
            <a:extLst>
              <a:ext uri="{FF2B5EF4-FFF2-40B4-BE49-F238E27FC236}">
                <a16:creationId xmlns:a16="http://schemas.microsoft.com/office/drawing/2014/main" id="{2C936772-007C-DE47-A6A3-2712F151D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2" y="1156750"/>
            <a:ext cx="3128276" cy="45719"/>
          </a:xfrm>
          <a:prstGeom prst="rect">
            <a:avLst/>
          </a:prstGeom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B2724-7C4A-407A-9179-0C7912D86ECA}" type="slidenum">
              <a:rPr lang="en-US" smtClean="0"/>
              <a:t>13</a:t>
            </a:fld>
            <a:endParaRPr lang="en-U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BE91A68-44B0-C40D-DA50-40BF3F4831E7}"/>
              </a:ext>
            </a:extLst>
          </p:cNvPr>
          <p:cNvSpPr/>
          <p:nvPr/>
        </p:nvSpPr>
        <p:spPr>
          <a:xfrm>
            <a:off x="2743666" y="1601977"/>
            <a:ext cx="8122256" cy="131935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342900" indent="-342900" algn="just">
              <a:buClr>
                <a:srgbClr val="02155C"/>
              </a:buClr>
              <a:buFont typeface="Wingdings" panose="05000000000000000000" pitchFamily="2" charset="2"/>
              <a:buChar char="Ø"/>
              <a:defRPr/>
            </a:pPr>
            <a:r>
              <a:rPr lang="es-MX" sz="24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Supervisión Parental</a:t>
            </a:r>
          </a:p>
          <a:p>
            <a:pPr lvl="1" algn="just">
              <a:buClr>
                <a:srgbClr val="02155C"/>
              </a:buClr>
              <a:defRPr/>
            </a:pPr>
            <a:r>
              <a:rPr lang="es-MX" sz="24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Permite aprobar o rechazar cambios en la configuración de seguridad y privacidad de su hijo/a.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BE996D7-C561-1AD8-E945-E9BE409061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86" y="1557165"/>
            <a:ext cx="1342517" cy="1585141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1B48294F-6019-ABCC-3D33-2C2A31700E0C}"/>
              </a:ext>
            </a:extLst>
          </p:cNvPr>
          <p:cNvSpPr/>
          <p:nvPr/>
        </p:nvSpPr>
        <p:spPr>
          <a:xfrm>
            <a:off x="2743666" y="3065088"/>
            <a:ext cx="8122256" cy="96064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342900" indent="-342900" algn="just">
              <a:buClr>
                <a:srgbClr val="02155C"/>
              </a:buClr>
              <a:buFont typeface="Wingdings" panose="05000000000000000000" pitchFamily="2" charset="2"/>
              <a:buChar char="Ø"/>
              <a:defRPr/>
            </a:pPr>
            <a:r>
              <a:rPr lang="es-MX" sz="24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Restricción de mensajes directos (DM) para adolescentes</a:t>
            </a:r>
          </a:p>
          <a:p>
            <a:pPr lvl="1" algn="just">
              <a:buClr>
                <a:srgbClr val="02155C"/>
              </a:buClr>
              <a:defRPr/>
            </a:pPr>
            <a:r>
              <a:rPr lang="es-MX" sz="24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Restringe los mensajes privados a recibir por menores.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9FB9591-37EB-8FC3-F62A-401CBD4C83BE}"/>
              </a:ext>
            </a:extLst>
          </p:cNvPr>
          <p:cNvSpPr txBox="1"/>
          <p:nvPr/>
        </p:nvSpPr>
        <p:spPr>
          <a:xfrm>
            <a:off x="498522" y="5378084"/>
            <a:ext cx="109737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3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https://about.instagram.com/es-la/community/parents</a:t>
            </a:r>
          </a:p>
        </p:txBody>
      </p:sp>
    </p:spTree>
    <p:extLst>
      <p:ext uri="{BB962C8B-B14F-4D97-AF65-F5344CB8AC3E}">
        <p14:creationId xmlns:p14="http://schemas.microsoft.com/office/powerpoint/2010/main" val="1038171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78" y="-154379"/>
            <a:ext cx="11163300" cy="6276975"/>
          </a:xfrm>
          <a:prstGeom prst="rect">
            <a:avLst/>
          </a:prstGeom>
        </p:spPr>
      </p:pic>
      <p:sp>
        <p:nvSpPr>
          <p:cNvPr id="29" name="Título 1"/>
          <p:cNvSpPr>
            <a:spLocks noGrp="1"/>
          </p:cNvSpPr>
          <p:nvPr>
            <p:ph type="title"/>
          </p:nvPr>
        </p:nvSpPr>
        <p:spPr>
          <a:xfrm>
            <a:off x="519702" y="539909"/>
            <a:ext cx="9227802" cy="714895"/>
          </a:xfrm>
        </p:spPr>
        <p:txBody>
          <a:bodyPr>
            <a:noAutofit/>
          </a:bodyPr>
          <a:lstStyle/>
          <a:p>
            <a:r>
              <a:rPr lang="es-CL" sz="33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Redes Sociales – Resguardos</a:t>
            </a:r>
            <a:endParaRPr lang="es-CL" sz="3300" b="1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27" name="Imagen 19">
            <a:extLst>
              <a:ext uri="{FF2B5EF4-FFF2-40B4-BE49-F238E27FC236}">
                <a16:creationId xmlns:a16="http://schemas.microsoft.com/office/drawing/2014/main" id="{2C936772-007C-DE47-A6A3-2712F151D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2" y="1156750"/>
            <a:ext cx="3128276" cy="45719"/>
          </a:xfrm>
          <a:prstGeom prst="rect">
            <a:avLst/>
          </a:prstGeom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B2724-7C4A-407A-9179-0C7912D86ECA}" type="slidenum">
              <a:rPr lang="en-US" smtClean="0"/>
              <a:t>14</a:t>
            </a:fld>
            <a:endParaRPr lang="en-U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BE91A68-44B0-C40D-DA50-40BF3F4831E7}"/>
              </a:ext>
            </a:extLst>
          </p:cNvPr>
          <p:cNvSpPr/>
          <p:nvPr/>
        </p:nvSpPr>
        <p:spPr>
          <a:xfrm>
            <a:off x="2743666" y="1601977"/>
            <a:ext cx="8122256" cy="131935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342900" indent="-342900" algn="just">
              <a:buClr>
                <a:srgbClr val="02155C"/>
              </a:buClr>
              <a:buFont typeface="Wingdings" panose="05000000000000000000" pitchFamily="2" charset="2"/>
              <a:buChar char="Ø"/>
              <a:defRPr/>
            </a:pPr>
            <a:r>
              <a:rPr lang="es-MX" sz="24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Sincronización familiar</a:t>
            </a:r>
          </a:p>
          <a:p>
            <a:pPr lvl="1" algn="just">
              <a:buClr>
                <a:srgbClr val="02155C"/>
              </a:buClr>
              <a:defRPr/>
            </a:pPr>
            <a:r>
              <a:rPr lang="es-MX" sz="24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Opción activable como tutor de la cuenta de un menor de edad.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1B48294F-6019-ABCC-3D33-2C2A31700E0C}"/>
              </a:ext>
            </a:extLst>
          </p:cNvPr>
          <p:cNvSpPr/>
          <p:nvPr/>
        </p:nvSpPr>
        <p:spPr>
          <a:xfrm>
            <a:off x="2743666" y="3065088"/>
            <a:ext cx="8122256" cy="123378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342900" indent="-342900" algn="just">
              <a:buClr>
                <a:srgbClr val="02155C"/>
              </a:buClr>
              <a:buFont typeface="Wingdings" panose="05000000000000000000" pitchFamily="2" charset="2"/>
              <a:buChar char="Ø"/>
              <a:defRPr/>
            </a:pPr>
            <a:r>
              <a:rPr lang="es-MX" sz="24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En TikTok, las cuentas de jóvenes entre 13 y 15 años son automáticamente privadas (los jóvenes ven los mensajes de solo aquellas personas que aceptan).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9FB9591-37EB-8FC3-F62A-401CBD4C83BE}"/>
              </a:ext>
            </a:extLst>
          </p:cNvPr>
          <p:cNvSpPr txBox="1"/>
          <p:nvPr/>
        </p:nvSpPr>
        <p:spPr>
          <a:xfrm>
            <a:off x="498522" y="5378084"/>
            <a:ext cx="109737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3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https://www.tiktok.com/safety/es/guardians-guide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99A1A52-C2DD-5844-C546-2BEE69FDF1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362" y="1718700"/>
            <a:ext cx="1650464" cy="15945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10713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2" y="-190005"/>
            <a:ext cx="11163300" cy="6276975"/>
          </a:xfrm>
          <a:prstGeom prst="rect">
            <a:avLst/>
          </a:prstGeom>
        </p:spPr>
      </p:pic>
      <p:sp>
        <p:nvSpPr>
          <p:cNvPr id="29" name="Título 1"/>
          <p:cNvSpPr>
            <a:spLocks noGrp="1"/>
          </p:cNvSpPr>
          <p:nvPr>
            <p:ph type="title"/>
          </p:nvPr>
        </p:nvSpPr>
        <p:spPr>
          <a:xfrm>
            <a:off x="519702" y="539909"/>
            <a:ext cx="9227802" cy="714895"/>
          </a:xfrm>
        </p:spPr>
        <p:txBody>
          <a:bodyPr>
            <a:noAutofit/>
          </a:bodyPr>
          <a:lstStyle/>
          <a:p>
            <a:r>
              <a:rPr lang="es-CL" sz="33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¡Siempre estar atentos!</a:t>
            </a:r>
            <a:endParaRPr lang="es-CL" sz="3300" b="1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27" name="Imagen 19">
            <a:extLst>
              <a:ext uri="{FF2B5EF4-FFF2-40B4-BE49-F238E27FC236}">
                <a16:creationId xmlns:a16="http://schemas.microsoft.com/office/drawing/2014/main" id="{2C936772-007C-DE47-A6A3-2712F151D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2" y="1156750"/>
            <a:ext cx="3128276" cy="45719"/>
          </a:xfrm>
          <a:prstGeom prst="rect">
            <a:avLst/>
          </a:prstGeom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B2724-7C4A-407A-9179-0C7912D86ECA}" type="slidenum">
              <a:rPr lang="en-US" smtClean="0"/>
              <a:t>15</a:t>
            </a:fld>
            <a:endParaRPr lang="en-US" dirty="0"/>
          </a:p>
        </p:txBody>
      </p:sp>
      <p:sp>
        <p:nvSpPr>
          <p:cNvPr id="7" name="Rectángulo 5">
            <a:extLst>
              <a:ext uri="{FF2B5EF4-FFF2-40B4-BE49-F238E27FC236}">
                <a16:creationId xmlns:a16="http://schemas.microsoft.com/office/drawing/2014/main" id="{248F2B6D-81EC-9F1B-7FD9-0AE9291AAD96}"/>
              </a:ext>
            </a:extLst>
          </p:cNvPr>
          <p:cNvSpPr/>
          <p:nvPr/>
        </p:nvSpPr>
        <p:spPr>
          <a:xfrm>
            <a:off x="285474" y="1521740"/>
            <a:ext cx="10580448" cy="60267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342900" indent="-342900" algn="just">
              <a:buClr>
                <a:srgbClr val="02155C"/>
              </a:buClr>
              <a:buFont typeface="Wingdings" panose="05000000000000000000" pitchFamily="2" charset="2"/>
              <a:buChar char="Ø"/>
              <a:defRPr/>
            </a:pPr>
            <a:r>
              <a:rPr lang="es-MX" sz="24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Evitar hacer </a:t>
            </a:r>
            <a:r>
              <a:rPr lang="es-MX" sz="24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click</a:t>
            </a:r>
            <a:r>
              <a:rPr lang="es-MX" sz="24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en enlaces desconocidos.</a:t>
            </a:r>
          </a:p>
        </p:txBody>
      </p:sp>
      <p:sp>
        <p:nvSpPr>
          <p:cNvPr id="8" name="Rectángulo 5">
            <a:extLst>
              <a:ext uri="{FF2B5EF4-FFF2-40B4-BE49-F238E27FC236}">
                <a16:creationId xmlns:a16="http://schemas.microsoft.com/office/drawing/2014/main" id="{B79ED9A4-5039-5225-1480-8E83C52D12D2}"/>
              </a:ext>
            </a:extLst>
          </p:cNvPr>
          <p:cNvSpPr/>
          <p:nvPr/>
        </p:nvSpPr>
        <p:spPr>
          <a:xfrm>
            <a:off x="285474" y="2311541"/>
            <a:ext cx="7417352" cy="100287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342900" indent="-342900" algn="just">
              <a:buClr>
                <a:srgbClr val="02155C"/>
              </a:buClr>
              <a:buFont typeface="Wingdings" panose="05000000000000000000" pitchFamily="2" charset="2"/>
              <a:buChar char="Ø"/>
              <a:defRPr/>
            </a:pPr>
            <a:r>
              <a:rPr lang="es-MX" sz="24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Preocuparse de mantener una buena configuración y protección en equipos.</a:t>
            </a:r>
          </a:p>
        </p:txBody>
      </p:sp>
      <p:sp>
        <p:nvSpPr>
          <p:cNvPr id="3" name="Rectángulo 5">
            <a:extLst>
              <a:ext uri="{FF2B5EF4-FFF2-40B4-BE49-F238E27FC236}">
                <a16:creationId xmlns:a16="http://schemas.microsoft.com/office/drawing/2014/main" id="{46D5DC06-25E9-233B-FA3B-0225A750EAF7}"/>
              </a:ext>
            </a:extLst>
          </p:cNvPr>
          <p:cNvSpPr/>
          <p:nvPr/>
        </p:nvSpPr>
        <p:spPr>
          <a:xfrm>
            <a:off x="285474" y="3543582"/>
            <a:ext cx="7417352" cy="100287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342900" indent="-342900" algn="just">
              <a:buClr>
                <a:srgbClr val="02155C"/>
              </a:buClr>
              <a:buFont typeface="Wingdings" panose="05000000000000000000" pitchFamily="2" charset="2"/>
              <a:buChar char="Ø"/>
              <a:defRPr/>
            </a:pPr>
            <a:r>
              <a:rPr lang="es-MX" sz="24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Estar atentos a la actividad que los menores de edad tienen en redes sociales.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FE465170-456B-8AB6-6360-1CECAC5242D2}"/>
              </a:ext>
            </a:extLst>
          </p:cNvPr>
          <p:cNvGrpSpPr/>
          <p:nvPr/>
        </p:nvGrpSpPr>
        <p:grpSpPr>
          <a:xfrm>
            <a:off x="868326" y="1521740"/>
            <a:ext cx="11343900" cy="4312515"/>
            <a:chOff x="868326" y="1521740"/>
            <a:chExt cx="11343900" cy="4312515"/>
          </a:xfrm>
        </p:grpSpPr>
        <p:sp>
          <p:nvSpPr>
            <p:cNvPr id="4" name="Rectángulo 5">
              <a:extLst>
                <a:ext uri="{FF2B5EF4-FFF2-40B4-BE49-F238E27FC236}">
                  <a16:creationId xmlns:a16="http://schemas.microsoft.com/office/drawing/2014/main" id="{A8DA07E6-0E2B-49F8-1DFC-9F9DA589B16F}"/>
                </a:ext>
              </a:extLst>
            </p:cNvPr>
            <p:cNvSpPr/>
            <p:nvPr/>
          </p:nvSpPr>
          <p:spPr>
            <a:xfrm>
              <a:off x="868326" y="5098577"/>
              <a:ext cx="10580448" cy="602673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just">
                <a:buClr>
                  <a:srgbClr val="02155C"/>
                </a:buClr>
                <a:defRPr/>
              </a:pPr>
              <a:r>
                <a:rPr lang="es-MX" sz="2400" b="1" dirty="0">
                  <a:solidFill>
                    <a:schemeClr val="accent1">
                      <a:lumMod val="50000"/>
                    </a:schemeClr>
                  </a:solidFill>
                  <a:cs typeface="Arial" panose="020B0604020202020204" pitchFamily="34" charset="0"/>
                </a:rPr>
                <a:t>Un entorno ciberseguro, depende de todos </a:t>
              </a:r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D398BCCE-D670-3584-76BD-01C24A75D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72598" y="1521740"/>
              <a:ext cx="4239628" cy="43125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0666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C0DE21-F387-4BDC-848A-4BC54822BB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732" y="406400"/>
            <a:ext cx="8899195" cy="2808514"/>
          </a:xfrm>
        </p:spPr>
        <p:txBody>
          <a:bodyPr>
            <a:normAutofit/>
          </a:bodyPr>
          <a:lstStyle/>
          <a:p>
            <a:pPr algn="l"/>
            <a:r>
              <a:rPr lang="es-ES" sz="4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Mejores prácticas en dispositivos y redes sociales</a:t>
            </a:r>
            <a:br>
              <a:rPr lang="es-ES" sz="3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br>
              <a:rPr lang="es-ES" sz="3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es-CL" sz="2000" dirty="0"/>
              <a:t>Sabina Torres F.</a:t>
            </a:r>
            <a:br>
              <a:rPr lang="es-CL" sz="2000" dirty="0"/>
            </a:br>
            <a:r>
              <a:rPr lang="es-CL" sz="2000" dirty="0" err="1"/>
              <a:t>AsesoraCoordinación</a:t>
            </a:r>
            <a:r>
              <a:rPr lang="es-CL" sz="2000" dirty="0"/>
              <a:t> Nacional de Ciberseguridad</a:t>
            </a:r>
            <a:br>
              <a:rPr lang="es-CL" sz="2000" dirty="0"/>
            </a:br>
            <a:r>
              <a:rPr lang="es-CL" sz="2000" dirty="0"/>
              <a:t>Agosto 2024</a:t>
            </a:r>
            <a:endParaRPr lang="es-CL" sz="20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Imagen 19">
            <a:extLst>
              <a:ext uri="{FF2B5EF4-FFF2-40B4-BE49-F238E27FC236}">
                <a16:creationId xmlns:a16="http://schemas.microsoft.com/office/drawing/2014/main" id="{2C936772-007C-DE47-A6A3-2712F151D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78924"/>
            <a:ext cx="7260742" cy="10532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218" y="1900028"/>
            <a:ext cx="2829827" cy="2492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250"/>
          <a:stretch/>
        </p:blipFill>
        <p:spPr>
          <a:xfrm>
            <a:off x="-548438" y="3331584"/>
            <a:ext cx="4398601" cy="230112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50" r="5405"/>
          <a:stretch/>
        </p:blipFill>
        <p:spPr>
          <a:xfrm>
            <a:off x="3571821" y="3278923"/>
            <a:ext cx="3688922" cy="2289772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5AC0DE21-F387-4BDC-848A-4BC54822BB64}"/>
              </a:ext>
            </a:extLst>
          </p:cNvPr>
          <p:cNvSpPr txBox="1">
            <a:spLocks/>
          </p:cNvSpPr>
          <p:nvPr/>
        </p:nvSpPr>
        <p:spPr>
          <a:xfrm>
            <a:off x="124732" y="6475182"/>
            <a:ext cx="5358976" cy="3714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L" sz="2000" dirty="0"/>
              <a:t>Consultas a : </a:t>
            </a:r>
            <a:r>
              <a:rPr lang="es-CL" sz="2000" dirty="0">
                <a:hlinkClick r:id="rId5"/>
              </a:rPr>
              <a:t>csirt-comunicaciones@interior.gob.cl</a:t>
            </a:r>
            <a:r>
              <a:rPr lang="es-CL" sz="2000" dirty="0"/>
              <a:t> </a:t>
            </a:r>
            <a:endParaRPr lang="es-CL" sz="20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373279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15702</TotalTime>
  <Words>566</Words>
  <Application>Microsoft Office PowerPoint</Application>
  <PresentationFormat>Panorámica</PresentationFormat>
  <Paragraphs>84</Paragraphs>
  <Slides>16</Slides>
  <Notes>1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Tema de Office</vt:lpstr>
      <vt:lpstr>Mejores prácticas en dispositivos y redes sociales  Sabina Torres F. Asesora Coordinación Nacional de Ciberseguridad Agosto 2024</vt:lpstr>
      <vt:lpstr>Dualidad existencial y exposición al riesgo</vt:lpstr>
      <vt:lpstr>Dispositivos que usamos</vt:lpstr>
      <vt:lpstr>Factores clave en la autoprotección</vt:lpstr>
      <vt:lpstr>¿Cómo protegernos? Ante un robo</vt:lpstr>
      <vt:lpstr>¿Cómo protegernos? Ante un robo</vt:lpstr>
      <vt:lpstr>¿Cómo protegernos? Ante un robo</vt:lpstr>
      <vt:lpstr>¿Cómo me preparo?</vt:lpstr>
      <vt:lpstr>¿Cómo me preparo?</vt:lpstr>
      <vt:lpstr>Redes Sociales ¿Qué comparto?</vt:lpstr>
      <vt:lpstr>Redes Sociales ¿Qué comparto?</vt:lpstr>
      <vt:lpstr>Redes Sociales ¿Qué comparto?</vt:lpstr>
      <vt:lpstr>Redes Sociales – Resguardos</vt:lpstr>
      <vt:lpstr>Redes Sociales – Resguardos</vt:lpstr>
      <vt:lpstr>¡Siempre estar atentos!</vt:lpstr>
      <vt:lpstr>Mejores prácticas en dispositivos y redes sociales  Sabina Torres F. AsesoraCoordinación Nacional de Ciberseguridad Agosto 2024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CSIRT</dc:creator>
  <cp:lastModifiedBy>Sabina Torres</cp:lastModifiedBy>
  <cp:revision>471</cp:revision>
  <dcterms:created xsi:type="dcterms:W3CDTF">2021-03-05T13:22:53Z</dcterms:created>
  <dcterms:modified xsi:type="dcterms:W3CDTF">2024-08-09T02:38:06Z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2024-07-24T17:23:54Z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fec03210-21fc-434a-973a-22f55273d2e3</vt:lpwstr>
  </property>
  <property fmtid="{D5CDD505-2E9C-101B-9397-08002B2CF9AE}" pid="7" name="MSIP_Label_defa4170-0d19-0005-0004-bc88714345d2_ActionId">
    <vt:lpwstr>5cb50f7f-87bd-496e-9f02-09a7add2401e</vt:lpwstr>
  </property>
  <property fmtid="{D5CDD505-2E9C-101B-9397-08002B2CF9AE}" pid="8" name="MSIP_Label_defa4170-0d19-0005-0004-bc88714345d2_ContentBits">
    <vt:lpwstr>0</vt:lpwstr>
  </property>
</Properties>
</file>